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6" r:id="rId2"/>
    <p:sldId id="257" r:id="rId3"/>
    <p:sldId id="261" r:id="rId4"/>
    <p:sldId id="258" r:id="rId5"/>
    <p:sldId id="263" r:id="rId6"/>
    <p:sldId id="262" r:id="rId7"/>
    <p:sldId id="264" r:id="rId8"/>
    <p:sldId id="260" r:id="rId9"/>
    <p:sldId id="30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ritish_Library" TargetMode="External"/><Relationship Id="rId2" Type="http://schemas.openxmlformats.org/officeDocument/2006/relationships/hyperlink" Target="https://en.wikipedia.org/wiki/British_Museu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abian_Society" TargetMode="External"/><Relationship Id="rId2" Type="http://schemas.openxmlformats.org/officeDocument/2006/relationships/hyperlink" Target="https://en.wikipedia.org/wiki/Gradualism#Politics_and_societ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Henrik_Ibse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dacticism" TargetMode="External"/><Relationship Id="rId2" Type="http://schemas.openxmlformats.org/officeDocument/2006/relationships/hyperlink" Target="https://en.wikipedia.org/wiki/Art_for_art's_sak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Serial_(literature)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rms_and_the_Man" TargetMode="External"/><Relationship Id="rId2" Type="http://schemas.openxmlformats.org/officeDocument/2006/relationships/hyperlink" Target="https://en.wikipedia.org/wiki/Blank_vers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roydon" TargetMode="External"/><Relationship Id="rId5" Type="http://schemas.openxmlformats.org/officeDocument/2006/relationships/hyperlink" Target="https://en.wikipedia.org/wiki/The_Man_of_Destiny" TargetMode="External"/><Relationship Id="rId4" Type="http://schemas.openxmlformats.org/officeDocument/2006/relationships/hyperlink" Target="https://en.wikipedia.org/wiki/Candida_(play)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Doctor's_Dilemma_(play)" TargetMode="External"/><Relationship Id="rId2" Type="http://schemas.openxmlformats.org/officeDocument/2006/relationships/hyperlink" Target="https://en.wikipedia.org/wiki/Major_Barbar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Antony_and_Cleopatra" TargetMode="External"/><Relationship Id="rId4" Type="http://schemas.openxmlformats.org/officeDocument/2006/relationships/hyperlink" Target="https://en.wikipedia.org/wiki/Caesar_and_Cleopatra_(play)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cademy_Award_for_Best_Adapted_Screenplay" TargetMode="External"/><Relationship Id="rId2" Type="http://schemas.openxmlformats.org/officeDocument/2006/relationships/hyperlink" Target="https://en.wikipedia.org/wiki/William_Shakespear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C7505E81-A27E-D8B1-2D45-0A8A74F2A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1230" y="3563816"/>
            <a:ext cx="7632771" cy="2379784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MA English </a:t>
            </a:r>
            <a:r>
              <a:rPr lang="en-US" sz="2800" b="1" dirty="0" err="1" smtClean="0">
                <a:solidFill>
                  <a:srgbClr val="FF0000"/>
                </a:solidFill>
                <a:latin typeface="AR DELANEY" panose="02000000000000000000" pitchFamily="2" charset="0"/>
              </a:rPr>
              <a:t>IIIrd</a:t>
            </a:r>
            <a:r>
              <a:rPr lang="en-US" sz="28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 Sem</a:t>
            </a:r>
            <a:r>
              <a:rPr lang="en-US" sz="28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ester</a:t>
            </a:r>
            <a:endParaRPr lang="en-US" sz="2800" b="1" dirty="0" smtClean="0">
              <a:solidFill>
                <a:srgbClr val="FF0000"/>
              </a:solidFill>
              <a:latin typeface="AR DELANEY" panose="02000000000000000000" pitchFamily="2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AR DELANEY" panose="02000000000000000000" pitchFamily="2" charset="0"/>
              </a:rPr>
              <a:t>Paper XI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AR DELANEY" panose="02000000000000000000" pitchFamily="2" charset="0"/>
              </a:rPr>
              <a:t>Modern Drama</a:t>
            </a:r>
            <a:r>
              <a:rPr lang="en-US" sz="2800" b="1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)</a:t>
            </a:r>
            <a:endParaRPr lang="en-US" sz="2800" b="1" dirty="0">
              <a:solidFill>
                <a:srgbClr val="FF0000"/>
              </a:solidFill>
              <a:latin typeface="AR DELANEY" panose="02000000000000000000" pitchFamily="2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D172723-1125-58E7-B57F-192BD1861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1631" y="339969"/>
            <a:ext cx="8265821" cy="2086707"/>
          </a:xfrm>
        </p:spPr>
        <p:txBody>
          <a:bodyPr/>
          <a:lstStyle/>
          <a:p>
            <a:r>
              <a:rPr lang="en-US" dirty="0" smtClean="0"/>
              <a:t>George </a:t>
            </a:r>
            <a:r>
              <a:rPr lang="en-US" dirty="0"/>
              <a:t>Bernard </a:t>
            </a:r>
            <a:r>
              <a:rPr lang="en-US" dirty="0" smtClean="0"/>
              <a:t>Shaw</a:t>
            </a:r>
            <a:br>
              <a:rPr lang="en-US" dirty="0" smtClean="0"/>
            </a:br>
            <a:r>
              <a:rPr lang="en-US" sz="2400" dirty="0" smtClean="0"/>
              <a:t>A </a:t>
            </a:r>
            <a:r>
              <a:rPr lang="en-US" sz="2400" dirty="0"/>
              <a:t>short Biography of the Author</a:t>
            </a:r>
          </a:p>
        </p:txBody>
      </p:sp>
    </p:spTree>
    <p:extLst>
      <p:ext uri="{BB962C8B-B14F-4D97-AF65-F5344CB8AC3E}">
        <p14:creationId xmlns:p14="http://schemas.microsoft.com/office/powerpoint/2010/main" val="39716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A4CED2-23EE-4BAC-A7EF-C316560C9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0218"/>
            <a:ext cx="8596668" cy="955964"/>
          </a:xfrm>
        </p:spPr>
        <p:txBody>
          <a:bodyPr/>
          <a:lstStyle/>
          <a:p>
            <a:r>
              <a:rPr lang="en-GB" b="1" dirty="0"/>
              <a:t>Life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E7A605-090E-4973-B1C7-217325549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85" y="1500554"/>
            <a:ext cx="9980600" cy="4665785"/>
          </a:xfrm>
        </p:spPr>
        <p:txBody>
          <a:bodyPr>
            <a:normAutofit/>
          </a:bodyPr>
          <a:lstStyle/>
          <a:p>
            <a:r>
              <a:rPr lang="en-GB" sz="2000" dirty="0"/>
              <a:t>Born in Dublin where life was still rural, simple, and </a:t>
            </a:r>
            <a:r>
              <a:rPr lang="en-GB" sz="2000" dirty="0" smtClean="0"/>
              <a:t>poor</a:t>
            </a:r>
          </a:p>
          <a:p>
            <a:r>
              <a:rPr lang="en-GB" sz="2000" dirty="0" smtClean="0"/>
              <a:t> </a:t>
            </a:r>
            <a:r>
              <a:rPr lang="en-GB" sz="2000" dirty="0"/>
              <a:t>to an alcoholic father, whom he did not trust</a:t>
            </a:r>
          </a:p>
          <a:p>
            <a:r>
              <a:rPr lang="en-GB" sz="2000" dirty="0"/>
              <a:t>And an ambitious mother who worked as a singer and a performer. </a:t>
            </a:r>
            <a:endParaRPr lang="en-GB" sz="2000" dirty="0" smtClean="0"/>
          </a:p>
          <a:p>
            <a:r>
              <a:rPr lang="en-US" sz="2000" dirty="0" smtClean="0"/>
              <a:t>Shaw found </a:t>
            </a:r>
            <a:r>
              <a:rPr lang="en-US" sz="2000" dirty="0"/>
              <a:t>the less salubrious parts of </a:t>
            </a:r>
            <a:r>
              <a:rPr lang="en-US" sz="2000" dirty="0" smtClean="0"/>
              <a:t>Dublin </a:t>
            </a:r>
            <a:r>
              <a:rPr lang="en-US" sz="2000" dirty="0"/>
              <a:t>distressing, and was happier at the cottage.</a:t>
            </a:r>
          </a:p>
          <a:p>
            <a:r>
              <a:rPr lang="en-US" sz="2000" dirty="0"/>
              <a:t>Between 1865 and 1871, Shaw attended four schools, all of which he hated. : "Schools and schoolmasters", he later wrote, were "prisons and turnkeys in which children are kept to prevent them disturbing and chaperoning their parents.“ </a:t>
            </a:r>
          </a:p>
          <a:p>
            <a:r>
              <a:rPr lang="en-US" sz="2000" dirty="0"/>
              <a:t>In October 1871 he left school to become a junior clerk in a Dublin firm of land agents, </a:t>
            </a:r>
            <a:r>
              <a:rPr lang="en-US" sz="2000" dirty="0" smtClean="0"/>
              <a:t>and soon </a:t>
            </a:r>
            <a:r>
              <a:rPr lang="en-US" sz="2000" dirty="0"/>
              <a:t>rose to become head cashier.</a:t>
            </a:r>
          </a:p>
        </p:txBody>
      </p:sp>
    </p:spTree>
    <p:extLst>
      <p:ext uri="{BB962C8B-B14F-4D97-AF65-F5344CB8AC3E}">
        <p14:creationId xmlns:p14="http://schemas.microsoft.com/office/powerpoint/2010/main" val="338985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AA7811-E49E-4D83-85BF-BA8012933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527"/>
            <a:ext cx="8596668" cy="1025237"/>
          </a:xfrm>
        </p:spPr>
        <p:txBody>
          <a:bodyPr/>
          <a:lstStyle/>
          <a:p>
            <a:r>
              <a:rPr lang="en-GB" b="1" dirty="0"/>
              <a:t>Life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D80543-7BE4-4FBB-8964-59BE3C9CD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914401"/>
            <a:ext cx="9476509" cy="540327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Ireland was a country to leave, its economic, political and social hardships led many to leave among whom was Shaw</a:t>
            </a:r>
          </a:p>
          <a:p>
            <a:r>
              <a:rPr lang="en-US" sz="2800" dirty="0"/>
              <a:t>In June 1873, Shaw left Dublin for London and never returned.</a:t>
            </a:r>
            <a:endParaRPr lang="en-GB" sz="2800" dirty="0"/>
          </a:p>
          <a:p>
            <a:r>
              <a:rPr lang="en-GB" sz="2800" dirty="0"/>
              <a:t>In London, his mother taught music and supported him for ten years. </a:t>
            </a:r>
          </a:p>
          <a:p>
            <a:r>
              <a:rPr lang="en-US" sz="2800" dirty="0"/>
              <a:t>Eventually Shaw was driven to applying for office jobs. In the interim he secured a reader's pass for the </a:t>
            </a:r>
            <a:r>
              <a:rPr lang="en-US" sz="2800" dirty="0">
                <a:hlinkClick r:id="rId2" tooltip="British Museum"/>
              </a:rPr>
              <a:t>British Museum</a:t>
            </a:r>
            <a:r>
              <a:rPr lang="en-US" sz="2800" dirty="0"/>
              <a:t>. Reading Room (the forerunner of the </a:t>
            </a:r>
            <a:r>
              <a:rPr lang="en-US" sz="2800" dirty="0">
                <a:hlinkClick r:id="rId3" tooltip="British Library"/>
              </a:rPr>
              <a:t>British Library</a:t>
            </a:r>
            <a:r>
              <a:rPr lang="en-US" sz="2800" dirty="0"/>
              <a:t>) and spent most weekdays there, reading and writing. </a:t>
            </a:r>
          </a:p>
          <a:p>
            <a:endParaRPr lang="en-GB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01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BB80A9-D5F0-4609-9327-3FAEFA9E2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" y="193964"/>
            <a:ext cx="8617510" cy="1142467"/>
          </a:xfrm>
        </p:spPr>
        <p:txBody>
          <a:bodyPr>
            <a:normAutofit/>
          </a:bodyPr>
          <a:lstStyle/>
          <a:p>
            <a:r>
              <a:rPr lang="en-GB" dirty="0"/>
              <a:t>Career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CB9FAC-7680-4DD2-8954-3EB15F3E1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4" y="1465385"/>
            <a:ext cx="8570617" cy="4747845"/>
          </a:xfrm>
        </p:spPr>
        <p:txBody>
          <a:bodyPr>
            <a:normAutofit/>
          </a:bodyPr>
          <a:lstStyle/>
          <a:p>
            <a:r>
              <a:rPr lang="en-GB" sz="2000" dirty="0"/>
              <a:t>In London, he </a:t>
            </a:r>
            <a:r>
              <a:rPr lang="en-US" sz="2000" dirty="0"/>
              <a:t>embarked on a rigorous process of self-education during his work at the museum</a:t>
            </a:r>
          </a:p>
          <a:p>
            <a:r>
              <a:rPr lang="en-US" sz="2000" dirty="0" smtClean="0"/>
              <a:t>In 1885 </a:t>
            </a:r>
            <a:r>
              <a:rPr lang="en-US" sz="2000" dirty="0"/>
              <a:t>Shaw was engaged to write book and music criticism for London papers, as ghost-writer</a:t>
            </a:r>
          </a:p>
          <a:p>
            <a:r>
              <a:rPr lang="en-US" sz="2000" dirty="0" smtClean="0"/>
              <a:t>He </a:t>
            </a:r>
            <a:r>
              <a:rPr lang="en-US" sz="2000" dirty="0"/>
              <a:t>first joined the Marxist </a:t>
            </a:r>
            <a:r>
              <a:rPr lang="en-US" sz="2000" u="sng" dirty="0">
                <a:solidFill>
                  <a:srgbClr val="92D050"/>
                </a:solidFill>
              </a:rPr>
              <a:t>Social Democratic Federation. </a:t>
            </a:r>
            <a:r>
              <a:rPr lang="en-US" sz="2000" dirty="0">
                <a:solidFill>
                  <a:schemeClr val="tx1"/>
                </a:solidFill>
              </a:rPr>
              <a:t>However, he realized change need patience and parliamentary reform not revolutionary act.</a:t>
            </a:r>
          </a:p>
          <a:p>
            <a:r>
              <a:rPr lang="en-US" sz="2000" dirty="0"/>
              <a:t>In 1880’s, he joined the </a:t>
            </a:r>
            <a:r>
              <a:rPr lang="en-US" sz="2000" dirty="0">
                <a:hlinkClick r:id="rId2" tooltip="Gradualism"/>
              </a:rPr>
              <a:t>gradualist</a:t>
            </a:r>
            <a:r>
              <a:rPr lang="en-US" sz="2000" dirty="0"/>
              <a:t> </a:t>
            </a:r>
            <a:r>
              <a:rPr lang="en-US" sz="2000" dirty="0">
                <a:hlinkClick r:id="rId3" tooltip="Fabian Society"/>
              </a:rPr>
              <a:t>Fabian Society</a:t>
            </a:r>
            <a:r>
              <a:rPr lang="en-US" sz="2000" dirty="0"/>
              <a:t> and became its most prominent pamphleteer. Influenced by </a:t>
            </a:r>
            <a:r>
              <a:rPr lang="en-US" sz="2000" dirty="0">
                <a:hlinkClick r:id="rId4" tooltip="Henrik Ibsen"/>
              </a:rPr>
              <a:t>Henrik Ibsen</a:t>
            </a:r>
            <a:r>
              <a:rPr lang="en-US" sz="2000" dirty="0"/>
              <a:t>, he sought to introduce a new realism into English-language drama, using his plays as vehicles to disseminate his political, social and religious ideas. </a:t>
            </a:r>
          </a:p>
          <a:p>
            <a:endParaRPr lang="en-US" sz="3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46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769D7A-7ACC-4670-9A57-E04267F6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0836"/>
            <a:ext cx="8596668" cy="872837"/>
          </a:xfrm>
        </p:spPr>
        <p:txBody>
          <a:bodyPr/>
          <a:lstStyle/>
          <a:p>
            <a:r>
              <a:rPr lang="en-GB" dirty="0"/>
              <a:t>Career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AC0C13-F75D-4344-AB4F-70425B158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83672"/>
            <a:ext cx="8596668" cy="576349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The morality of John Ruskin and William Morris </a:t>
            </a:r>
            <a:r>
              <a:rPr lang="en-US" sz="2800" dirty="0"/>
              <a:t>appealed to Shaw, who rejected the idea of </a:t>
            </a:r>
            <a:r>
              <a:rPr lang="en-US" sz="2800" dirty="0">
                <a:hlinkClick r:id="rId2" tooltip="Art for art's sake"/>
              </a:rPr>
              <a:t>art for art's sake</a:t>
            </a:r>
            <a:r>
              <a:rPr lang="en-US" sz="2800" dirty="0"/>
              <a:t>, and </a:t>
            </a:r>
            <a:r>
              <a:rPr lang="en-US" sz="2800" dirty="0" smtClean="0"/>
              <a:t>focused on</a:t>
            </a:r>
            <a:r>
              <a:rPr lang="en-US" sz="2800" dirty="0"/>
              <a:t> </a:t>
            </a:r>
            <a:r>
              <a:rPr lang="en-US" sz="2800" dirty="0" smtClean="0">
                <a:hlinkClick r:id="rId3" tooltip="Didacticism"/>
              </a:rPr>
              <a:t>didactic</a:t>
            </a:r>
            <a:r>
              <a:rPr lang="en-US" sz="2800" dirty="0" smtClean="0"/>
              <a:t>ism.</a:t>
            </a:r>
            <a:endParaRPr lang="en-US" sz="2800" dirty="0"/>
          </a:p>
          <a:p>
            <a:r>
              <a:rPr lang="en-US" sz="2800" dirty="0"/>
              <a:t>Ibsen as he believed is the enemy of idealism. He aimed at destroying Illusions and revealing truth about society.</a:t>
            </a:r>
          </a:p>
          <a:p>
            <a:r>
              <a:rPr lang="en-US" sz="2800" dirty="0" smtClean="0"/>
              <a:t>His </a:t>
            </a:r>
            <a:r>
              <a:rPr lang="en-US" sz="2800" dirty="0"/>
              <a:t>first completed novel, </a:t>
            </a:r>
            <a:r>
              <a:rPr lang="en-US" sz="2800" i="1" dirty="0"/>
              <a:t>Immaturity</a:t>
            </a:r>
            <a:r>
              <a:rPr lang="en-US" sz="2800" dirty="0"/>
              <a:t> (1879), was too grim to appeal to publishers and did not appear until the 1930s.</a:t>
            </a:r>
          </a:p>
          <a:p>
            <a:r>
              <a:rPr lang="en-US" sz="2800" dirty="0"/>
              <a:t>In rapid succession he wrote two more novels: </a:t>
            </a:r>
            <a:r>
              <a:rPr lang="en-US" sz="2800" i="1" dirty="0"/>
              <a:t>The Irrational Knot</a:t>
            </a:r>
            <a:r>
              <a:rPr lang="en-US" sz="2800" dirty="0"/>
              <a:t> (1880) and </a:t>
            </a:r>
            <a:r>
              <a:rPr lang="en-US" sz="2800" i="1" dirty="0"/>
              <a:t>Love Among the Artists</a:t>
            </a:r>
            <a:r>
              <a:rPr lang="en-US" sz="2800" dirty="0"/>
              <a:t> (1881), but neither found a </a:t>
            </a:r>
            <a:r>
              <a:rPr lang="en-US" sz="2800" dirty="0" smtClean="0"/>
              <a:t>publisher; </a:t>
            </a:r>
            <a:r>
              <a:rPr lang="en-US" sz="2800" dirty="0"/>
              <a:t>each was </a:t>
            </a:r>
            <a:r>
              <a:rPr lang="en-US" sz="2800" dirty="0" err="1">
                <a:hlinkClick r:id="rId4" tooltip="Serial (literature)"/>
              </a:rPr>
              <a:t>serialised</a:t>
            </a:r>
            <a:r>
              <a:rPr lang="en-US" sz="2800" dirty="0"/>
              <a:t> a few years later in the socialist magazine </a:t>
            </a:r>
            <a:r>
              <a:rPr lang="en-US" sz="2800" i="1" dirty="0"/>
              <a:t>Our Corner.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864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FD04FC-246A-4669-9B8E-8C40A9C77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80110"/>
            <a:ext cx="8596668" cy="1094510"/>
          </a:xfrm>
        </p:spPr>
        <p:txBody>
          <a:bodyPr/>
          <a:lstStyle/>
          <a:p>
            <a:r>
              <a:rPr lang="en-GB" dirty="0"/>
              <a:t>Career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95DC1B-94BC-4258-BDB8-11EE32BF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72837"/>
            <a:ext cx="8596668" cy="5403272"/>
          </a:xfrm>
        </p:spPr>
        <p:txBody>
          <a:bodyPr>
            <a:normAutofit/>
          </a:bodyPr>
          <a:lstStyle/>
          <a:p>
            <a:r>
              <a:rPr lang="en-US" sz="2400" dirty="0"/>
              <a:t>His first attempt at drama, begun in 1878, was a </a:t>
            </a:r>
            <a:r>
              <a:rPr lang="en-US" sz="2400" dirty="0">
                <a:hlinkClick r:id="rId2" tooltip="Blank verse"/>
              </a:rPr>
              <a:t>blank-verse</a:t>
            </a:r>
            <a:r>
              <a:rPr lang="en-US" sz="2400" dirty="0"/>
              <a:t> satirical piece on a religious theme. It was abandoned unfinished, as was his first try at a novel. </a:t>
            </a:r>
          </a:p>
          <a:p>
            <a:r>
              <a:rPr lang="en-US" sz="2400" dirty="0" smtClean="0"/>
              <a:t>In </a:t>
            </a:r>
            <a:r>
              <a:rPr lang="en-US" sz="2400" dirty="0"/>
              <a:t>1894, Shaw's  </a:t>
            </a:r>
            <a:r>
              <a:rPr lang="en-US" sz="2400" dirty="0" smtClean="0"/>
              <a:t> comedy </a:t>
            </a:r>
            <a:r>
              <a:rPr lang="en-US" sz="2400" i="1" dirty="0" smtClean="0">
                <a:hlinkClick r:id="rId3" tooltip="Arms and the Man"/>
              </a:rPr>
              <a:t>Arms </a:t>
            </a:r>
            <a:r>
              <a:rPr lang="en-US" sz="2400" i="1" dirty="0">
                <a:hlinkClick r:id="rId3" tooltip="Arms and the Man"/>
              </a:rPr>
              <a:t>and the Man</a:t>
            </a:r>
            <a:r>
              <a:rPr lang="en-US" sz="2400" i="1" dirty="0" smtClean="0"/>
              <a:t>,</a:t>
            </a:r>
            <a:r>
              <a:rPr lang="en-US" sz="2400" dirty="0" smtClean="0"/>
              <a:t>, </a:t>
            </a:r>
            <a:r>
              <a:rPr lang="en-US" sz="2400" dirty="0"/>
              <a:t>brought him </a:t>
            </a:r>
            <a:r>
              <a:rPr lang="en-US" sz="2400" dirty="0" smtClean="0"/>
              <a:t> </a:t>
            </a:r>
            <a:r>
              <a:rPr lang="en-US" sz="2400" dirty="0"/>
              <a:t>success. </a:t>
            </a:r>
            <a:r>
              <a:rPr lang="en-US" sz="2400" dirty="0" smtClean="0"/>
              <a:t> He </a:t>
            </a:r>
            <a:r>
              <a:rPr lang="en-US" sz="2400" dirty="0" err="1" smtClean="0"/>
              <a:t>satirised</a:t>
            </a:r>
            <a:r>
              <a:rPr lang="en-US" sz="2400" dirty="0" smtClean="0"/>
              <a:t> </a:t>
            </a:r>
            <a:r>
              <a:rPr lang="en-US" sz="2400" dirty="0"/>
              <a:t>love, military </a:t>
            </a:r>
            <a:r>
              <a:rPr lang="en-US" sz="2400" dirty="0" err="1"/>
              <a:t>honour</a:t>
            </a:r>
            <a:r>
              <a:rPr lang="en-US" sz="2400" dirty="0"/>
              <a:t> and </a:t>
            </a:r>
            <a:r>
              <a:rPr lang="en-US" sz="2400" dirty="0" smtClean="0"/>
              <a:t>class in this book.</a:t>
            </a:r>
            <a:endParaRPr lang="en-US" sz="2400" dirty="0"/>
          </a:p>
          <a:p>
            <a:r>
              <a:rPr lang="en-US" sz="2400" i="1" dirty="0" smtClean="0">
                <a:hlinkClick r:id="rId4" tooltip="Candida (play)"/>
              </a:rPr>
              <a:t>Candida</a:t>
            </a:r>
            <a:r>
              <a:rPr lang="en-US" sz="2400" dirty="0" smtClean="0"/>
              <a:t>(1895) </a:t>
            </a:r>
            <a:r>
              <a:rPr lang="en-US" sz="2400" dirty="0"/>
              <a:t>presented a young woman making a conventional romantic choice for unconventional </a:t>
            </a:r>
            <a:r>
              <a:rPr lang="en-US" sz="2400" dirty="0" smtClean="0"/>
              <a:t>reasons.</a:t>
            </a:r>
          </a:p>
          <a:p>
            <a:r>
              <a:rPr lang="en-US" sz="2400" dirty="0" smtClean="0"/>
              <a:t>In </a:t>
            </a:r>
            <a:r>
              <a:rPr lang="en-US" sz="2400" dirty="0"/>
              <a:t>1897 a </a:t>
            </a:r>
            <a:r>
              <a:rPr lang="en-US" sz="2400" dirty="0" smtClean="0"/>
              <a:t>play </a:t>
            </a:r>
            <a:r>
              <a:rPr lang="en-US" sz="2400" dirty="0"/>
              <a:t>about Napoleon called </a:t>
            </a:r>
            <a:r>
              <a:rPr lang="en-US" sz="2400" i="1" dirty="0">
                <a:hlinkClick r:id="rId5" tooltip="The Man of Destiny"/>
              </a:rPr>
              <a:t>The Man of Destiny</a:t>
            </a:r>
            <a:r>
              <a:rPr lang="en-US" sz="2400" dirty="0"/>
              <a:t> had a single staging at </a:t>
            </a:r>
            <a:r>
              <a:rPr lang="en-US" sz="2400" dirty="0">
                <a:hlinkClick r:id="rId6" tooltip="Croydon"/>
              </a:rPr>
              <a:t>Croydon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258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4CEA7C-89A7-48E9-906F-A9E14176F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A9A771-BEFA-4A17-BBB3-E53E02CE6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By the early twentieth century his reputation as a dramatist was secured </a:t>
            </a:r>
            <a:r>
              <a:rPr lang="en-US" sz="2400" dirty="0" smtClean="0"/>
              <a:t>with books like</a:t>
            </a:r>
            <a:r>
              <a:rPr lang="en-US" sz="2400" dirty="0"/>
              <a:t> </a:t>
            </a:r>
            <a:r>
              <a:rPr lang="en-US" sz="2400" i="1" dirty="0">
                <a:hlinkClick r:id="rId2" tooltip="Major Barbara"/>
              </a:rPr>
              <a:t>Major Barbara</a:t>
            </a:r>
            <a:r>
              <a:rPr lang="en-US" sz="2400" dirty="0"/>
              <a:t>, </a:t>
            </a:r>
            <a:r>
              <a:rPr lang="en-US" sz="2400" i="1" dirty="0">
                <a:hlinkClick r:id="rId3" tooltip="The Doctor's Dilemma (play)"/>
              </a:rPr>
              <a:t>The Doctor's Dilemma</a:t>
            </a:r>
            <a:r>
              <a:rPr lang="en-US" sz="2400" dirty="0"/>
              <a:t> and </a:t>
            </a:r>
            <a:r>
              <a:rPr lang="en-US" sz="2400" i="1" dirty="0">
                <a:hlinkClick r:id="rId4" tooltip="Caesar and Cleopatra (play)"/>
              </a:rPr>
              <a:t>Caesar and Cleopatra</a:t>
            </a:r>
            <a:r>
              <a:rPr lang="en-US" sz="2400" dirty="0"/>
              <a:t>.</a:t>
            </a:r>
            <a:endParaRPr lang="en-US" sz="2400" i="1" dirty="0">
              <a:hlinkClick r:id="rId3" tooltip="The Doctor's Dilemma (play)"/>
            </a:endParaRPr>
          </a:p>
          <a:p>
            <a:r>
              <a:rPr lang="en-US" sz="2400" i="1" dirty="0">
                <a:hlinkClick r:id="rId3" tooltip="The Doctor's Dilemma (play)"/>
              </a:rPr>
              <a:t>The Doctor's Dilemma</a:t>
            </a:r>
            <a:r>
              <a:rPr lang="en-US" sz="2400" dirty="0"/>
              <a:t> (1906), a mostly serious piece about professional ethics</a:t>
            </a:r>
          </a:p>
          <a:p>
            <a:r>
              <a:rPr lang="en-US" sz="2400" i="1" dirty="0">
                <a:hlinkClick r:id="rId4" tooltip="Caesar and Cleopatra (play)"/>
              </a:rPr>
              <a:t>Caesar and Cleopatra</a:t>
            </a:r>
            <a:r>
              <a:rPr lang="en-US" sz="2400" dirty="0"/>
              <a:t>, Shaw's counterblast to Shakespeare's </a:t>
            </a:r>
            <a:r>
              <a:rPr lang="en-US" sz="2400" i="1" dirty="0">
                <a:hlinkClick r:id="rId5" tooltip="Antony and Cleopatra"/>
              </a:rPr>
              <a:t>Antony and Cleopatra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3511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462BEE-09ED-49A0-84FE-56734C4E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Awards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F7E33D-6E91-4CE8-9ECC-2A9A6A5B7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69" y="1641231"/>
            <a:ext cx="8629233" cy="440013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Won </a:t>
            </a:r>
            <a:r>
              <a:rPr lang="en-GB" sz="2800" dirty="0"/>
              <a:t>Nobel Prize for Literature</a:t>
            </a:r>
          </a:p>
          <a:p>
            <a:r>
              <a:rPr lang="en-US" sz="2800" dirty="0"/>
              <a:t> he has regularly been rated as second only to </a:t>
            </a:r>
            <a:r>
              <a:rPr lang="en-US" sz="2800" dirty="0">
                <a:hlinkClick r:id="rId2" tooltip="William Shakespeare"/>
              </a:rPr>
              <a:t>Shakespeare</a:t>
            </a:r>
            <a:r>
              <a:rPr lang="en-US" sz="2800" dirty="0"/>
              <a:t> among British dramatists; </a:t>
            </a:r>
          </a:p>
          <a:p>
            <a:r>
              <a:rPr lang="en-US" sz="2800" dirty="0"/>
              <a:t>In 1938 he provided the screenplay for a filmed version of </a:t>
            </a:r>
            <a:r>
              <a:rPr lang="en-US" sz="2800" i="1" dirty="0"/>
              <a:t>Pygmalion</a:t>
            </a:r>
            <a:r>
              <a:rPr lang="en-US" sz="2800" dirty="0"/>
              <a:t> for which he received an </a:t>
            </a:r>
            <a:r>
              <a:rPr lang="en-US" sz="2800" dirty="0">
                <a:hlinkClick r:id="rId3" tooltip="Academy Award for Best Adapted Screenplay"/>
              </a:rPr>
              <a:t>Academy Award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7015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THANK YOU!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266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854</TotalTime>
  <Words>274</Words>
  <Application>Microsoft Office PowerPoint</Application>
  <PresentationFormat>Custom</PresentationFormat>
  <Paragraphs>40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George Bernard Shaw A short Biography of the Author</vt:lpstr>
      <vt:lpstr>Life</vt:lpstr>
      <vt:lpstr>Life</vt:lpstr>
      <vt:lpstr>Career</vt:lpstr>
      <vt:lpstr>Career</vt:lpstr>
      <vt:lpstr>Career</vt:lpstr>
      <vt:lpstr>PowerPoint Presentation</vt:lpstr>
      <vt:lpstr>Awards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Shahine Shaymaa</dc:creator>
  <cp:lastModifiedBy>Arun</cp:lastModifiedBy>
  <cp:revision>42</cp:revision>
  <dcterms:created xsi:type="dcterms:W3CDTF">2019-03-12T10:40:17Z</dcterms:created>
  <dcterms:modified xsi:type="dcterms:W3CDTF">2022-07-23T13:23:30Z</dcterms:modified>
</cp:coreProperties>
</file>